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39"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pitchFamily="34" charset="0"/>
        <a:ea typeface="+mn-ea"/>
        <a:cs typeface="Arial" pitchFamily="34" charset="0"/>
      </a:defRPr>
    </a:lvl1pPr>
    <a:lvl2pPr marL="457200" algn="l" rtl="0" fontAlgn="base">
      <a:spcBef>
        <a:spcPct val="0"/>
      </a:spcBef>
      <a:spcAft>
        <a:spcPct val="0"/>
      </a:spcAft>
      <a:defRPr sz="900" i="1" kern="1200">
        <a:solidFill>
          <a:schemeClr val="bg1"/>
        </a:solidFill>
        <a:latin typeface="Arial" pitchFamily="34" charset="0"/>
        <a:ea typeface="+mn-ea"/>
        <a:cs typeface="Arial" pitchFamily="34" charset="0"/>
      </a:defRPr>
    </a:lvl2pPr>
    <a:lvl3pPr marL="914400" algn="l" rtl="0" fontAlgn="base">
      <a:spcBef>
        <a:spcPct val="0"/>
      </a:spcBef>
      <a:spcAft>
        <a:spcPct val="0"/>
      </a:spcAft>
      <a:defRPr sz="900" i="1" kern="1200">
        <a:solidFill>
          <a:schemeClr val="bg1"/>
        </a:solidFill>
        <a:latin typeface="Arial" pitchFamily="34" charset="0"/>
        <a:ea typeface="+mn-ea"/>
        <a:cs typeface="Arial" pitchFamily="34" charset="0"/>
      </a:defRPr>
    </a:lvl3pPr>
    <a:lvl4pPr marL="1371600" algn="l" rtl="0" fontAlgn="base">
      <a:spcBef>
        <a:spcPct val="0"/>
      </a:spcBef>
      <a:spcAft>
        <a:spcPct val="0"/>
      </a:spcAft>
      <a:defRPr sz="900" i="1" kern="1200">
        <a:solidFill>
          <a:schemeClr val="bg1"/>
        </a:solidFill>
        <a:latin typeface="Arial" pitchFamily="34" charset="0"/>
        <a:ea typeface="+mn-ea"/>
        <a:cs typeface="Arial" pitchFamily="34" charset="0"/>
      </a:defRPr>
    </a:lvl4pPr>
    <a:lvl5pPr marL="1828800" algn="l" rtl="0" fontAlgn="base">
      <a:spcBef>
        <a:spcPct val="0"/>
      </a:spcBef>
      <a:spcAft>
        <a:spcPct val="0"/>
      </a:spcAft>
      <a:defRPr sz="900" i="1" kern="1200">
        <a:solidFill>
          <a:schemeClr val="bg1"/>
        </a:solidFill>
        <a:latin typeface="Arial" pitchFamily="34" charset="0"/>
        <a:ea typeface="+mn-ea"/>
        <a:cs typeface="Arial" pitchFamily="34" charset="0"/>
      </a:defRPr>
    </a:lvl5pPr>
    <a:lvl6pPr marL="2286000" algn="l" defTabSz="914400" rtl="0" eaLnBrk="1" latinLnBrk="0" hangingPunct="1">
      <a:defRPr sz="900" i="1" kern="1200">
        <a:solidFill>
          <a:schemeClr val="bg1"/>
        </a:solidFill>
        <a:latin typeface="Arial" pitchFamily="34" charset="0"/>
        <a:ea typeface="+mn-ea"/>
        <a:cs typeface="Arial" pitchFamily="34" charset="0"/>
      </a:defRPr>
    </a:lvl6pPr>
    <a:lvl7pPr marL="2743200" algn="l" defTabSz="914400" rtl="0" eaLnBrk="1" latinLnBrk="0" hangingPunct="1">
      <a:defRPr sz="900" i="1" kern="1200">
        <a:solidFill>
          <a:schemeClr val="bg1"/>
        </a:solidFill>
        <a:latin typeface="Arial" pitchFamily="34" charset="0"/>
        <a:ea typeface="+mn-ea"/>
        <a:cs typeface="Arial" pitchFamily="34" charset="0"/>
      </a:defRPr>
    </a:lvl7pPr>
    <a:lvl8pPr marL="3200400" algn="l" defTabSz="914400" rtl="0" eaLnBrk="1" latinLnBrk="0" hangingPunct="1">
      <a:defRPr sz="900" i="1" kern="1200">
        <a:solidFill>
          <a:schemeClr val="bg1"/>
        </a:solidFill>
        <a:latin typeface="Arial" pitchFamily="34" charset="0"/>
        <a:ea typeface="+mn-ea"/>
        <a:cs typeface="Arial" pitchFamily="34" charset="0"/>
      </a:defRPr>
    </a:lvl8pPr>
    <a:lvl9pPr marL="3657600" algn="l" defTabSz="914400" rtl="0" eaLnBrk="1" latinLnBrk="0" hangingPunct="1">
      <a:defRPr sz="900" i="1" kern="1200">
        <a:solidFill>
          <a:schemeClr val="bg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207" autoAdjust="0"/>
    <p:restoredTop sz="54233" autoAdjust="0"/>
  </p:normalViewPr>
  <p:slideViewPr>
    <p:cSldViewPr snapToGrid="0">
      <p:cViewPr>
        <p:scale>
          <a:sx n="90" d="100"/>
          <a:sy n="90" d="100"/>
        </p:scale>
        <p:origin x="-418" y="494"/>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33F6EF59-6199-42CF-8E80-5D97078B45D9}"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w="9525"/>
        </p:spPr>
        <p:txBody>
          <a:bodyPr/>
          <a:lstStyle/>
          <a:p>
            <a:endParaRPr lang="en-US"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2BBA8CE5-AE27-495E-9679-FE7C253FB70C}" type="datetimeFigureOut">
              <a:rPr lang="en-US"/>
              <a:pPr>
                <a:defRPr/>
              </a:pPr>
              <a:t>3/6/2017</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299ED7F0-2391-47AB-836F-409EAB53480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26C1C3FF-B970-4478-ADFC-511F877F563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19E5DF54-F446-4BE9-A96E-881D4D7E549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4DC80A75-1302-4B03-B423-E25D559EFAA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B99A1684-19A2-4DC6-9D89-98459F5DF9F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26F379CB-F305-4313-A9D3-D72E64EC00F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62CF79DE-B77F-4164-972D-F844407D1559}"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FB7487C9-84EB-4F3A-88B9-E8FE339E69E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BD698278-D009-4B0D-8C5B-DBD2C6E15F1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D03BD4F1-941C-4EFA-ABF3-E17B11C35CD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7" name="Right Triangle 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90CAEA8A-C6E9-4FFD-ACD1-EA4020132E0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528BE484-017A-423E-A545-B65634A39F7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40" r:id="rId1"/>
    <p:sldLayoutId id="2147484136" r:id="rId2"/>
    <p:sldLayoutId id="2147484141" r:id="rId3"/>
    <p:sldLayoutId id="2147484142" r:id="rId4"/>
    <p:sldLayoutId id="2147484143" r:id="rId5"/>
    <p:sldLayoutId id="2147484144" r:id="rId6"/>
    <p:sldLayoutId id="2147484137" r:id="rId7"/>
    <p:sldLayoutId id="2147484145" r:id="rId8"/>
    <p:sldLayoutId id="2147484146" r:id="rId9"/>
    <p:sldLayoutId id="2147484138" r:id="rId10"/>
    <p:sldLayoutId id="2147484139"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59" name="Group 43"/>
          <p:cNvGraphicFramePr>
            <a:graphicFrameLocks noGrp="1"/>
          </p:cNvGraphicFramePr>
          <p:nvPr/>
        </p:nvGraphicFramePr>
        <p:xfrm>
          <a:off x="127000" y="122238"/>
          <a:ext cx="8902700" cy="946150"/>
        </p:xfrm>
        <a:graphic>
          <a:graphicData uri="http://schemas.openxmlformats.org/drawingml/2006/table">
            <a:tbl>
              <a:tblPr/>
              <a:tblGrid>
                <a:gridCol w="2981325"/>
                <a:gridCol w="1468438"/>
                <a:gridCol w="3900487"/>
                <a:gridCol w="552450"/>
              </a:tblGrid>
              <a:tr h="490432">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HS&amp;E INCIDENT BULLETIN</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2</a:t>
                      </a:r>
                      <a:r>
                        <a:rPr kumimoji="0" lang="en-GB" sz="1800" b="1" i="0" u="none" strike="noStrike" cap="none" normalizeH="0" baseline="30000" dirty="0" smtClean="0">
                          <a:ln>
                            <a:noFill/>
                          </a:ln>
                          <a:solidFill>
                            <a:srgbClr val="FFFFFF"/>
                          </a:solidFill>
                          <a:effectLst/>
                          <a:latin typeface="Lucida Sans Unicode" pitchFamily="34" charset="0"/>
                          <a:cs typeface="Arial" pitchFamily="34" charset="0"/>
                        </a:rPr>
                        <a:t>nd</a:t>
                      </a: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half year 2016</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Lucida Sans Unicode" pitchFamily="34" charset="0"/>
                        <a:cs typeface="Arial" pitchFamily="34" charset="0"/>
                      </a:endParaRP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4557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Mexico</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bg1"/>
                          </a:solidFill>
                          <a:effectLst/>
                          <a:latin typeface="Lucida Sans Unicode" pitchFamily="34" charset="0"/>
                          <a:cs typeface="Arial" pitchFamily="34" charset="0"/>
                        </a:rPr>
                        <a:t>Type of incident</a:t>
                      </a:r>
                      <a:r>
                        <a:rPr kumimoji="0" lang="en-GB" sz="1400" b="0" i="1" u="none" strike="noStrike" cap="none" normalizeH="0" baseline="0" dirty="0" smtClean="0">
                          <a:ln>
                            <a:noFill/>
                          </a:ln>
                          <a:solidFill>
                            <a:schemeClr val="bg1"/>
                          </a:solidFill>
                          <a:effectLst/>
                          <a:latin typeface="Lucida Sans Unicode" pitchFamily="34" charset="0"/>
                          <a:cs typeface="Arial" pitchFamily="34" charset="0"/>
                        </a:rPr>
                        <a:t> (Ankle Fracture – Slip, Trip and Fall)</a:t>
                      </a: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9256" name="Group 40"/>
          <p:cNvGraphicFramePr>
            <a:graphicFrameLocks noGrp="1"/>
          </p:cNvGraphicFramePr>
          <p:nvPr/>
        </p:nvGraphicFramePr>
        <p:xfrm>
          <a:off x="123825" y="1157288"/>
          <a:ext cx="8907463" cy="5509325"/>
        </p:xfrm>
        <a:graphic>
          <a:graphicData uri="http://schemas.openxmlformats.org/drawingml/2006/table">
            <a:tbl>
              <a:tblPr/>
              <a:tblGrid>
                <a:gridCol w="4448175"/>
                <a:gridCol w="4459288"/>
              </a:tblGrid>
              <a:tr h="28142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Summary:</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4" marB="90004"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42831">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800" dirty="0" smtClean="0"/>
                        <a:t>An employee was descending from the third level of the compressor to the second level on the stairs located on the west side of the offshore platform. While going down last step his foot came in contact with a scaffold tube that was sticking out onto the step. This caused the employee to stumble causing injury to his right ankle</a:t>
                      </a:r>
                    </a:p>
                  </a:txBody>
                  <a:tcPr marL="90000" marR="90000" marT="90004" marB="90004"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r h="28142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Root Causes</a:t>
                      </a:r>
                      <a:r>
                        <a:rPr kumimoji="0" lang="en-GB" sz="1000" b="1" i="0" u="none" strike="noStrike" cap="none" normalizeH="0" baseline="0" dirty="0" smtClean="0">
                          <a:ln>
                            <a:noFill/>
                          </a:ln>
                          <a:solidFill>
                            <a:schemeClr val="bg1"/>
                          </a:solidFill>
                          <a:effectLst/>
                          <a:latin typeface="Lucida Sans Unicode" pitchFamily="34" charset="0"/>
                          <a:cs typeface="Arial" pitchFamily="34" charset="0"/>
                        </a:rPr>
                        <a:t>:</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Actions Taken Thus Far: Next Steps</a:t>
                      </a:r>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r>
              <a:tr h="1903650">
                <a:tc>
                  <a:txBody>
                    <a:bodyPr/>
                    <a:lstStyle/>
                    <a:p>
                      <a:pPr marL="171450" indent="-171450">
                        <a:buFont typeface="Arial" panose="020B0604020202020204" pitchFamily="34" charset="0"/>
                        <a:buChar char="•"/>
                      </a:pPr>
                      <a:r>
                        <a:rPr lang="en-US" sz="1600" dirty="0" smtClean="0">
                          <a:solidFill>
                            <a:schemeClr val="tx1"/>
                          </a:solidFill>
                        </a:rPr>
                        <a:t>Lack of warning that the scaffold tube was protruding between the third and last steps of the stairs.</a:t>
                      </a:r>
                      <a:endParaRPr lang="es-MX" sz="1600" dirty="0" smtClean="0">
                        <a:solidFill>
                          <a:schemeClr val="tx1"/>
                        </a:solidFill>
                      </a:endParaRPr>
                    </a:p>
                    <a:p>
                      <a:pPr marL="171450" indent="-171450">
                        <a:buFont typeface="Arial" panose="020B0604020202020204" pitchFamily="34" charset="0"/>
                        <a:buChar char="•"/>
                      </a:pPr>
                      <a:r>
                        <a:rPr lang="en-US" sz="1600" dirty="0" smtClean="0">
                          <a:solidFill>
                            <a:schemeClr val="tx1"/>
                          </a:solidFill>
                        </a:rPr>
                        <a:t>Lack of recognition of the associated hazards present.</a:t>
                      </a:r>
                      <a:endParaRPr lang="es-MX" sz="1600" dirty="0" smtClean="0">
                        <a:solidFill>
                          <a:schemeClr val="tx1"/>
                        </a:solidFill>
                      </a:endParaRPr>
                    </a:p>
                  </a:txBody>
                  <a:tcPr marL="90000" marR="90000" marT="90004" marB="90004"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indent="-171450">
                        <a:buFont typeface="Arial" panose="020B0604020202020204" pitchFamily="34" charset="0"/>
                        <a:buChar char="•"/>
                      </a:pPr>
                      <a:r>
                        <a:rPr lang="en-US" sz="1200" dirty="0" smtClean="0">
                          <a:solidFill>
                            <a:schemeClr val="tx1"/>
                          </a:solidFill>
                        </a:rPr>
                        <a:t>After the accident a customer employee went to remove the scaffold tube sticking out.</a:t>
                      </a:r>
                      <a:endParaRPr lang="es-MX" sz="1200" dirty="0" smtClean="0">
                        <a:solidFill>
                          <a:schemeClr val="tx1"/>
                        </a:solidFill>
                      </a:endParaRPr>
                    </a:p>
                    <a:p>
                      <a:pPr marL="171450" indent="-171450">
                        <a:buFont typeface="Arial" panose="020B0604020202020204" pitchFamily="34" charset="0"/>
                        <a:buChar char="•"/>
                      </a:pPr>
                      <a:r>
                        <a:rPr lang="en-US" sz="1200" dirty="0" smtClean="0">
                          <a:solidFill>
                            <a:schemeClr val="tx1"/>
                          </a:solidFill>
                        </a:rPr>
                        <a:t>A safety stand down for all Mexico FSR occurred.</a:t>
                      </a:r>
                      <a:endParaRPr lang="es-MX" sz="1200" dirty="0" smtClean="0">
                        <a:solidFill>
                          <a:schemeClr val="tx1"/>
                        </a:solidFill>
                      </a:endParaRPr>
                    </a:p>
                    <a:p>
                      <a:pPr marL="171450" indent="-171450">
                        <a:buFont typeface="Arial" panose="020B0604020202020204" pitchFamily="34" charset="0"/>
                        <a:buChar char="•"/>
                      </a:pPr>
                      <a:r>
                        <a:rPr lang="en-US" sz="1200" dirty="0" smtClean="0">
                          <a:solidFill>
                            <a:schemeClr val="tx1"/>
                          </a:solidFill>
                        </a:rPr>
                        <a:t>Incident Investigation still in progress.</a:t>
                      </a:r>
                      <a:endParaRPr lang="en-US" sz="1200" dirty="0">
                        <a:solidFill>
                          <a:schemeClr val="tx1"/>
                        </a:solidFill>
                      </a:endParaRPr>
                    </a:p>
                  </a:txBody>
                  <a:tcPr marL="90000" marR="0" marT="0" marB="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8458" name="Picture 35" descr="cid:image002.jpg@01CD23BA.60BF4750"/>
          <p:cNvPicPr>
            <a:picLocks noChangeAspect="1" noChangeArrowheads="1"/>
          </p:cNvPicPr>
          <p:nvPr/>
        </p:nvPicPr>
        <p:blipFill>
          <a:blip r:embed="rId3" r:link="rId4" cstate="print"/>
          <a:srcRect/>
          <a:stretch>
            <a:fillRect/>
          </a:stretch>
        </p:blipFill>
        <p:spPr bwMode="auto">
          <a:xfrm>
            <a:off x="4924425" y="5888038"/>
            <a:ext cx="3956050" cy="969962"/>
          </a:xfrm>
          <a:prstGeom prst="rect">
            <a:avLst/>
          </a:prstGeom>
          <a:noFill/>
          <a:ln w="9525">
            <a:noFill/>
            <a:miter lim="800000"/>
            <a:headEnd/>
            <a:tailEnd/>
          </a:ln>
        </p:spPr>
      </p:pic>
      <p:pic>
        <p:nvPicPr>
          <p:cNvPr id="18459" name="Picture 27" descr="C:\Users\Z003PMFV\AppData\Local\Microsoft\Windows\Temporary Internet Files\Content.Outlook\8X1WEXH3\IMG_1647.JPG"/>
          <p:cNvPicPr>
            <a:picLocks noChangeAspect="1" noChangeArrowheads="1"/>
          </p:cNvPicPr>
          <p:nvPr/>
        </p:nvPicPr>
        <p:blipFill>
          <a:blip r:embed="rId5" cstate="print"/>
          <a:srcRect/>
          <a:stretch>
            <a:fillRect/>
          </a:stretch>
        </p:blipFill>
        <p:spPr bwMode="auto">
          <a:xfrm>
            <a:off x="4776788" y="1201738"/>
            <a:ext cx="1976437" cy="3200400"/>
          </a:xfrm>
          <a:prstGeom prst="rect">
            <a:avLst/>
          </a:prstGeom>
          <a:noFill/>
          <a:ln w="9525">
            <a:noFill/>
            <a:miter lim="800000"/>
            <a:headEnd/>
            <a:tailEnd/>
          </a:ln>
        </p:spPr>
      </p:pic>
      <p:pic>
        <p:nvPicPr>
          <p:cNvPr id="18460" name="Picture 28" descr="C:\Users\Z003PMFV\AppData\Local\Microsoft\Windows\Temporary Internet Files\Content.Outlook\8X1WEXH3\IMG_1649.JPG"/>
          <p:cNvPicPr>
            <a:picLocks noChangeAspect="1" noChangeArrowheads="1"/>
          </p:cNvPicPr>
          <p:nvPr/>
        </p:nvPicPr>
        <p:blipFill>
          <a:blip r:embed="rId6" cstate="print"/>
          <a:srcRect/>
          <a:stretch>
            <a:fillRect/>
          </a:stretch>
        </p:blipFill>
        <p:spPr bwMode="auto">
          <a:xfrm>
            <a:off x="6902450" y="1201738"/>
            <a:ext cx="1978025" cy="3200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8640</TotalTime>
  <Words>154</Words>
  <Application>Microsoft Office PowerPoint</Application>
  <PresentationFormat>On-screen Show (4:3)</PresentationFormat>
  <Paragraphs>15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500</cp:revision>
  <cp:lastPrinted>2003-11-04T16:53:27Z</cp:lastPrinted>
  <dcterms:created xsi:type="dcterms:W3CDTF">2004-01-23T18:06:09Z</dcterms:created>
  <dcterms:modified xsi:type="dcterms:W3CDTF">2017-03-06T17:35:19Z</dcterms:modified>
</cp:coreProperties>
</file>